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7" r:id="rId3"/>
    <p:sldId id="343" r:id="rId4"/>
    <p:sldId id="351" r:id="rId5"/>
    <p:sldId id="344" r:id="rId6"/>
    <p:sldId id="356" r:id="rId7"/>
    <p:sldId id="342" r:id="rId8"/>
    <p:sldId id="345" r:id="rId9"/>
    <p:sldId id="346" r:id="rId10"/>
    <p:sldId id="354" r:id="rId11"/>
    <p:sldId id="260" r:id="rId12"/>
    <p:sldId id="362" r:id="rId13"/>
    <p:sldId id="361" r:id="rId14"/>
    <p:sldId id="360" r:id="rId15"/>
    <p:sldId id="271" r:id="rId16"/>
    <p:sldId id="258" r:id="rId17"/>
    <p:sldId id="259" r:id="rId18"/>
    <p:sldId id="269" r:id="rId19"/>
    <p:sldId id="270" r:id="rId20"/>
    <p:sldId id="337" r:id="rId21"/>
    <p:sldId id="257" r:id="rId22"/>
    <p:sldId id="336" r:id="rId23"/>
    <p:sldId id="300" r:id="rId24"/>
    <p:sldId id="307" r:id="rId25"/>
    <p:sldId id="310" r:id="rId26"/>
    <p:sldId id="277" r:id="rId27"/>
    <p:sldId id="278" r:id="rId28"/>
    <p:sldId id="279" r:id="rId29"/>
    <p:sldId id="280" r:id="rId30"/>
    <p:sldId id="282" r:id="rId31"/>
    <p:sldId id="308" r:id="rId32"/>
    <p:sldId id="272" r:id="rId33"/>
    <p:sldId id="276" r:id="rId34"/>
    <p:sldId id="265" r:id="rId35"/>
    <p:sldId id="322" r:id="rId36"/>
    <p:sldId id="299" r:id="rId37"/>
    <p:sldId id="315" r:id="rId38"/>
    <p:sldId id="316" r:id="rId39"/>
    <p:sldId id="317" r:id="rId40"/>
    <p:sldId id="319" r:id="rId41"/>
    <p:sldId id="321" r:id="rId42"/>
    <p:sldId id="273" r:id="rId43"/>
    <p:sldId id="266" r:id="rId44"/>
    <p:sldId id="311" r:id="rId45"/>
    <p:sldId id="348" r:id="rId46"/>
    <p:sldId id="349" r:id="rId47"/>
    <p:sldId id="350" r:id="rId48"/>
    <p:sldId id="274" r:id="rId49"/>
    <p:sldId id="333" r:id="rId50"/>
    <p:sldId id="320" r:id="rId51"/>
    <p:sldId id="331" r:id="rId52"/>
    <p:sldId id="332" r:id="rId53"/>
    <p:sldId id="338" r:id="rId54"/>
    <p:sldId id="339" r:id="rId55"/>
    <p:sldId id="335" r:id="rId56"/>
    <p:sldId id="290" r:id="rId57"/>
    <p:sldId id="281" r:id="rId58"/>
    <p:sldId id="328" r:id="rId59"/>
    <p:sldId id="340" r:id="rId60"/>
    <p:sldId id="341" r:id="rId61"/>
    <p:sldId id="298" r:id="rId62"/>
    <p:sldId id="353" r:id="rId63"/>
    <p:sldId id="327" r:id="rId64"/>
    <p:sldId id="284" r:id="rId65"/>
    <p:sldId id="275" r:id="rId66"/>
    <p:sldId id="314" r:id="rId67"/>
    <p:sldId id="294" r:id="rId68"/>
    <p:sldId id="291" r:id="rId69"/>
    <p:sldId id="352" r:id="rId70"/>
    <p:sldId id="305" r:id="rId71"/>
    <p:sldId id="297" r:id="rId72"/>
    <p:sldId id="302" r:id="rId73"/>
    <p:sldId id="292" r:id="rId74"/>
    <p:sldId id="296" r:id="rId75"/>
    <p:sldId id="293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2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5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19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899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6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67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42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32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3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1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4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0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2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2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2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4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04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 시대의 금융서비스 변화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9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71A84F-3F79-49D8-8A76-2043BB87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암호화폐를 사용하는 결제 플랫폼 시장 생성하는 </a:t>
            </a:r>
            <a:r>
              <a:rPr lang="en-US" altLang="ko-KR" sz="3200" dirty="0">
                <a:solidFill>
                  <a:srgbClr val="FFFFFF"/>
                </a:solidFill>
              </a:rPr>
              <a:t>IT </a:t>
            </a:r>
            <a:r>
              <a:rPr lang="ko-KR" altLang="en-US" sz="3200" dirty="0">
                <a:solidFill>
                  <a:srgbClr val="FFFFFF"/>
                </a:solidFill>
              </a:rPr>
              <a:t>기업과 중앙은행들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3F0BE-A227-4EB5-9121-C2851BD4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2D14222-23DF-4FED-BC54-5EC41FA63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38" y="354013"/>
            <a:ext cx="7464123" cy="3451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8182FA-65D3-447C-97DD-03734B37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937" y="3850710"/>
            <a:ext cx="3020408" cy="2791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E85CC8-B637-438E-BEED-4B68AE40F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364" y="3877036"/>
            <a:ext cx="4043423" cy="27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032879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은행</a:t>
            </a:r>
            <a:r>
              <a:rPr lang="en-US" altLang="ko-KR" sz="6000" dirty="0"/>
              <a:t> </a:t>
            </a:r>
            <a:r>
              <a:rPr lang="ko-KR" altLang="en-US" sz="6000" dirty="0"/>
              <a:t>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6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중앙은행이란</a:t>
            </a:r>
            <a:r>
              <a:rPr lang="en-US" altLang="ko-KR" dirty="0">
                <a:solidFill>
                  <a:srgbClr val="FFFFFF"/>
                </a:solidFill>
              </a:rPr>
              <a:t>?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95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100" b="1" i="0" dirty="0">
                <a:effectLst/>
                <a:latin typeface="HelveticaNeue"/>
              </a:rPr>
              <a:t>중앙은행과 </a:t>
            </a:r>
            <a:br>
              <a:rPr lang="en-US" altLang="ko-KR" sz="3100" b="1" i="0" dirty="0">
                <a:effectLst/>
                <a:latin typeface="HelveticaNeue"/>
              </a:rPr>
            </a:br>
            <a:r>
              <a:rPr lang="ko-KR" altLang="en-US" sz="3100" b="1" i="0" dirty="0">
                <a:effectLst/>
                <a:latin typeface="HelveticaNeue"/>
              </a:rPr>
              <a:t>일반은행</a:t>
            </a:r>
            <a:br>
              <a:rPr lang="ko-KR" altLang="en-US" sz="3100" dirty="0"/>
            </a:br>
            <a:endParaRPr lang="ko-KR" altLang="en-US" sz="3100" dirty="0"/>
          </a:p>
        </p:txBody>
      </p:sp>
      <p:pic>
        <p:nvPicPr>
          <p:cNvPr id="38" name="내용 개체 틀 4">
            <a:extLst>
              <a:ext uri="{FF2B5EF4-FFF2-40B4-BE49-F238E27FC236}">
                <a16:creationId xmlns:a16="http://schemas.microsoft.com/office/drawing/2014/main" id="{69A7AEF8-5F0F-4B59-85F1-1CAB0A48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0" y="2554776"/>
            <a:ext cx="6637929" cy="16002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4DC1CC9-3105-4389-88DF-377EBBE0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903" y="4321696"/>
            <a:ext cx="6644904" cy="21601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C3FA00D-2347-479F-9E64-DB531B4B0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056" y="476078"/>
            <a:ext cx="6637930" cy="19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100" b="1" i="0" dirty="0">
                <a:effectLst/>
                <a:latin typeface="HelveticaNeue"/>
              </a:rPr>
              <a:t>중앙은행의 디지털화폐 발행 </a:t>
            </a:r>
            <a:br>
              <a:rPr lang="ko-KR" altLang="en-US" sz="3100" dirty="0"/>
            </a:br>
            <a:endParaRPr lang="ko-KR" altLang="en-US" sz="3100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7FEE5DAD-03FA-4A3B-9C5F-011019EB8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6376" y="697200"/>
            <a:ext cx="6542750" cy="5490585"/>
          </a:xfrm>
        </p:spPr>
      </p:pic>
    </p:spTree>
    <p:extLst>
      <p:ext uri="{BB962C8B-B14F-4D97-AF65-F5344CB8AC3E}">
        <p14:creationId xmlns:p14="http://schemas.microsoft.com/office/powerpoint/2010/main" val="1248621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일반 은행의 다양한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0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100" b="1" i="0">
                <a:effectLst/>
                <a:latin typeface="HelveticaNeue"/>
              </a:rPr>
              <a:t>상업은행</a:t>
            </a:r>
            <a:r>
              <a:rPr lang="en-US" altLang="ko-KR" sz="3100" b="1" i="0">
                <a:effectLst/>
                <a:latin typeface="HelveticaNeue"/>
              </a:rPr>
              <a:t>(Commercial Bank)</a:t>
            </a:r>
            <a:br>
              <a:rPr lang="ko-KR" altLang="en-US" sz="3100" b="0" i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</a:br>
            <a:br>
              <a:rPr lang="ko-KR" altLang="en-US" sz="3100"/>
            </a:br>
            <a:endParaRPr lang="ko-KR" altLang="en-US" sz="3100"/>
          </a:p>
        </p:txBody>
      </p:sp>
      <p:sp useBgFill="1">
        <p:nvSpPr>
          <p:cNvPr id="48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0" i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>
                <a:effectLst/>
                <a:latin typeface="HelveticaNeue"/>
              </a:rPr>
              <a:t>(</a:t>
            </a:r>
            <a:r>
              <a:rPr lang="ko-KR" altLang="en-US" b="0" i="0">
                <a:effectLst/>
                <a:latin typeface="HelveticaNeue"/>
              </a:rPr>
              <a:t>수신</a:t>
            </a:r>
            <a:r>
              <a:rPr lang="en-US" altLang="ko-KR" b="0" i="0">
                <a:effectLst/>
                <a:latin typeface="HelveticaNeue"/>
              </a:rPr>
              <a:t>) </a:t>
            </a:r>
            <a:r>
              <a:rPr lang="ko-KR" altLang="en-US" b="0" i="0">
                <a:effectLst/>
                <a:latin typeface="HelveticaNeue"/>
              </a:rPr>
              <a:t>이 예금을 자금원으로 </a:t>
            </a:r>
            <a:r>
              <a:rPr lang="ko-KR" altLang="en-US" b="0" i="0" err="1">
                <a:effectLst/>
                <a:latin typeface="HelveticaNeue"/>
              </a:rPr>
              <a:t>개인과</a:t>
            </a:r>
            <a:r>
              <a:rPr lang="ko-KR" altLang="en-US" b="0" i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>
                <a:effectLst/>
                <a:latin typeface="HelveticaNeue"/>
              </a:rPr>
              <a:t>(</a:t>
            </a:r>
            <a:r>
              <a:rPr lang="ko-KR" altLang="en-US" b="0" i="0">
                <a:effectLst/>
                <a:latin typeface="HelveticaNeue"/>
              </a:rPr>
              <a:t>여신</a:t>
            </a:r>
            <a:r>
              <a:rPr lang="en-US" altLang="ko-KR" b="0" i="0">
                <a:effectLst/>
                <a:latin typeface="HelveticaNeue"/>
              </a:rPr>
              <a:t>), </a:t>
            </a:r>
            <a:r>
              <a:rPr lang="ko-KR" altLang="en-US" b="0" i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>
                <a:effectLst/>
                <a:latin typeface="HelveticaNeue"/>
              </a:rPr>
              <a:t>(spread between deposits and loans)</a:t>
            </a:r>
            <a:r>
              <a:rPr lang="ko-KR" altLang="en-US" b="0" i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6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300" b="1">
                <a:latin typeface="HelveticaNeue"/>
              </a:rPr>
              <a:t>투자은행</a:t>
            </a:r>
            <a:r>
              <a:rPr lang="en-US" altLang="ko-KR" sz="3300" b="1">
                <a:latin typeface="HelveticaNeue"/>
              </a:rPr>
              <a:t>(Investment Bank)</a:t>
            </a:r>
            <a:br>
              <a:rPr lang="ko-KR" altLang="en-US" sz="3300" b="1">
                <a:latin typeface="HelveticaNeue"/>
              </a:rPr>
            </a:br>
            <a:endParaRPr lang="ko-KR" altLang="en-US" sz="3300" b="1">
              <a:latin typeface="HelveticaNeue"/>
            </a:endParaRP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0" i="0" dirty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수신</a:t>
            </a:r>
            <a:r>
              <a:rPr lang="en-US" altLang="ko-KR" b="0" i="0" dirty="0">
                <a:effectLst/>
                <a:latin typeface="HelveticaNeue"/>
              </a:rPr>
              <a:t>) </a:t>
            </a:r>
            <a:r>
              <a:rPr lang="ko-KR" altLang="en-US" b="0" i="0" dirty="0">
                <a:effectLst/>
                <a:latin typeface="HelveticaNeue"/>
              </a:rPr>
              <a:t>이 예금을 자금원으로 </a:t>
            </a:r>
            <a:r>
              <a:rPr lang="ko-KR" altLang="en-US" b="0" i="0" dirty="0" err="1">
                <a:effectLst/>
                <a:latin typeface="HelveticaNeue"/>
              </a:rPr>
              <a:t>개인과</a:t>
            </a:r>
            <a:r>
              <a:rPr lang="ko-KR" altLang="en-US" b="0" i="0" dirty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여신</a:t>
            </a:r>
            <a:r>
              <a:rPr lang="en-US" altLang="ko-KR" b="0" i="0" dirty="0">
                <a:effectLst/>
                <a:latin typeface="HelveticaNeue"/>
              </a:rPr>
              <a:t>), </a:t>
            </a:r>
            <a:r>
              <a:rPr lang="ko-KR" altLang="en-US" b="0" i="0" dirty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 dirty="0">
                <a:effectLst/>
                <a:latin typeface="HelveticaNeue"/>
              </a:rPr>
              <a:t>(spread between deposits and loans)</a:t>
            </a:r>
            <a:r>
              <a:rPr lang="ko-KR" altLang="en-US" b="0" i="0" dirty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2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i="0">
                <a:effectLst/>
                <a:latin typeface="HelveticaNeue"/>
              </a:rPr>
              <a:t>상업투자은행</a:t>
            </a:r>
            <a:r>
              <a:rPr lang="en-US" altLang="ko-KR" b="1" i="0">
                <a:effectLst/>
                <a:latin typeface="HelveticaNeue"/>
              </a:rPr>
              <a:t>(CIB)</a:t>
            </a:r>
            <a:endParaRPr lang="ko-KR" alt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ko-KR" altLang="en-US" b="0" i="0">
                <a:effectLst/>
                <a:latin typeface="HelveticaNeue"/>
              </a:rPr>
              <a:t>상업은행이 투자은행을 자회사로 거느린 형태의 금융지주회사를 의미합니다</a:t>
            </a:r>
            <a:r>
              <a:rPr lang="en-US" altLang="ko-KR" b="0" i="0">
                <a:effectLst/>
                <a:latin typeface="HelveticaNeue"/>
              </a:rPr>
              <a:t>. </a:t>
            </a:r>
            <a:r>
              <a:rPr lang="ko-KR" altLang="en-US" b="0" i="0">
                <a:effectLst/>
                <a:latin typeface="HelveticaNeue"/>
              </a:rPr>
              <a:t>상업은행인 체이스 맨해튼 뱅크가 투자은행인 </a:t>
            </a:r>
            <a:r>
              <a:rPr lang="en-US" altLang="ko-KR" b="0" i="0">
                <a:effectLst/>
                <a:latin typeface="HelveticaNeue"/>
              </a:rPr>
              <a:t>J.P.</a:t>
            </a:r>
            <a:r>
              <a:rPr lang="ko-KR" altLang="en-US" b="0" i="0">
                <a:effectLst/>
                <a:latin typeface="HelveticaNeue"/>
              </a:rPr>
              <a:t>모건을 인수해 만들어진 ‘</a:t>
            </a:r>
            <a:r>
              <a:rPr lang="en-US" altLang="ko-KR" b="0" i="0">
                <a:effectLst/>
                <a:latin typeface="HelveticaNeue"/>
              </a:rPr>
              <a:t>J.P.</a:t>
            </a:r>
            <a:r>
              <a:rPr lang="ko-KR" altLang="en-US" b="0" i="0">
                <a:effectLst/>
                <a:latin typeface="HelveticaNeue"/>
              </a:rPr>
              <a:t>모건 </a:t>
            </a:r>
            <a:r>
              <a:rPr lang="ko-KR" altLang="en-US" b="0" i="0" err="1">
                <a:effectLst/>
                <a:latin typeface="HelveticaNeue"/>
              </a:rPr>
              <a:t>체이스’가</a:t>
            </a:r>
            <a:r>
              <a:rPr lang="ko-KR" altLang="en-US" b="0" i="0">
                <a:effectLst/>
                <a:latin typeface="HelveticaNeue"/>
              </a:rPr>
              <a:t> 상업투자은행의 대표적인 예로 볼 수 있습니다</a:t>
            </a:r>
            <a:r>
              <a:rPr lang="en-US" altLang="ko-KR" b="0" i="0">
                <a:effectLst/>
                <a:latin typeface="HelveticaNeue"/>
              </a:rPr>
              <a:t>. </a:t>
            </a:r>
            <a:r>
              <a:rPr lang="ko-KR" altLang="en-US" b="0" i="0">
                <a:effectLst/>
                <a:latin typeface="HelveticaNeue"/>
              </a:rPr>
              <a:t>상업투자은행은 수신과 여신 업무를 통해 안정적인 수익을 창출하는 상업은행의 안정성과</a:t>
            </a:r>
            <a:r>
              <a:rPr lang="en-US" altLang="ko-KR" b="0" i="0">
                <a:effectLst/>
                <a:latin typeface="HelveticaNeue"/>
              </a:rPr>
              <a:t>, </a:t>
            </a:r>
            <a:r>
              <a:rPr lang="ko-KR" altLang="en-US" b="0" i="0">
                <a:effectLst/>
                <a:latin typeface="HelveticaNeue"/>
              </a:rPr>
              <a:t>적극적인 투자를 통해 높은 수익률을 창출하는 투자은행의 수익성을 모두 갖춘다는 장점이 있습니다</a:t>
            </a:r>
            <a:endParaRPr lang="ko-KR" altLang="en-US" b="0" i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64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err="1">
                <a:latin typeface="HelveticaNeue"/>
              </a:rPr>
              <a:t>유니버셜</a:t>
            </a:r>
            <a:r>
              <a:rPr lang="ko-KR" altLang="en-US" b="1">
                <a:latin typeface="HelveticaNeue"/>
              </a:rPr>
              <a:t> 은행</a:t>
            </a:r>
            <a:r>
              <a:rPr lang="en-US" altLang="ko-KR" b="1">
                <a:latin typeface="HelveticaNeue"/>
              </a:rPr>
              <a:t>(Universal Bank)</a:t>
            </a:r>
            <a:br>
              <a:rPr lang="ko-KR" altLang="en-US" b="1">
                <a:latin typeface="HelveticaNeue"/>
              </a:rPr>
            </a:br>
            <a:endParaRPr lang="ko-KR" altLang="en-US" b="1">
              <a:latin typeface="HelveticaNeue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 err="1">
                <a:latin typeface="HelveticaNeue"/>
                <a:ea typeface="Dotum" panose="020B0600000101010101" pitchFamily="50" charset="-127"/>
              </a:rPr>
              <a:t>금융겸업이라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 부른다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 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여수신 업무 이외의 신탁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펀드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보험 판매 등의 다양한 금융업무를 취급합니다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</a:t>
            </a:r>
          </a:p>
          <a:p>
            <a:pPr fontAlgn="base"/>
            <a:r>
              <a:rPr lang="ko-KR" altLang="en-US" b="0" i="0" dirty="0">
                <a:effectLst/>
                <a:latin typeface="HelveticaNeue"/>
                <a:ea typeface="Dotum" panose="020B0600000101010101" pitchFamily="50" charset="-127"/>
              </a:rPr>
              <a:t>현재 한국 시중은행은 대부분 </a:t>
            </a:r>
            <a:r>
              <a:rPr lang="ko-KR" altLang="en-US" b="0" i="0" dirty="0" err="1">
                <a:effectLst/>
                <a:latin typeface="HelveticaNeue"/>
                <a:ea typeface="Dotum" panose="020B0600000101010101" pitchFamily="50" charset="-127"/>
              </a:rPr>
              <a:t>유니버셜</a:t>
            </a:r>
            <a:r>
              <a:rPr lang="ko-KR" altLang="en-US" b="0" i="0" dirty="0">
                <a:effectLst/>
                <a:latin typeface="HelveticaNeue"/>
                <a:ea typeface="Dotum" panose="020B0600000101010101" pitchFamily="50" charset="-127"/>
              </a:rPr>
              <a:t> 은행이다</a:t>
            </a:r>
            <a:r>
              <a:rPr lang="en-US" altLang="ko-KR" b="0" i="0" dirty="0">
                <a:effectLst/>
                <a:latin typeface="HelveticaNeue"/>
                <a:ea typeface="Dotum" panose="020B0600000101010101" pitchFamily="50" charset="-127"/>
              </a:rPr>
              <a:t>. 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금융환경 변화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5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인터넷전문 은행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6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4D750-55EF-4E29-9D20-2D163E97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새로운 은행 출현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A00D84-1129-4439-BB5A-D4A32A3D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1990</a:t>
            </a:r>
            <a:r>
              <a:rPr lang="ko-KR" altLang="en-US" sz="2000" dirty="0">
                <a:solidFill>
                  <a:srgbClr val="FFFFFF"/>
                </a:solidFill>
              </a:rPr>
              <a:t>년대부터 인터넷 환경이 발달로 오프라인 지점이 없는 인터넷전문은행 출현</a:t>
            </a:r>
            <a:endParaRPr lang="en-US" altLang="ko-KR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2015</a:t>
            </a:r>
            <a:r>
              <a:rPr lang="ko-KR" altLang="en-US" sz="2000" dirty="0">
                <a:solidFill>
                  <a:srgbClr val="FFFFFF"/>
                </a:solidFill>
              </a:rPr>
              <a:t>년 한국에도 인터넷 전문은행 허가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942731-348C-48F0-A6C5-5B888E1E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92" y="719932"/>
            <a:ext cx="6844045" cy="3962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EAEEAD-36DB-4A7E-98C2-0AF1358EE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06" y="4972698"/>
            <a:ext cx="1924050" cy="1409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08895F-250C-4D7D-B2DD-690AF1A18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142" y="5028407"/>
            <a:ext cx="2806967" cy="1266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814072-B76E-46F8-BF50-CF92EAD10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96" y="4980782"/>
            <a:ext cx="20288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2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A84F03B-439C-4895-A390-A5FDE2E4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2600" dirty="0"/>
              <a:t>세계적인 인터넷</a:t>
            </a:r>
            <a:r>
              <a:rPr lang="en-US" altLang="ko-KR" sz="2600" dirty="0"/>
              <a:t> </a:t>
            </a:r>
            <a:r>
              <a:rPr lang="ko-KR" altLang="en-US" sz="2600" dirty="0"/>
              <a:t>전문은행</a:t>
            </a:r>
          </a:p>
        </p:txBody>
      </p:sp>
      <p:sp>
        <p:nvSpPr>
          <p:cNvPr id="108" name="Round Single Corner Rectangle 4">
            <a:extLst>
              <a:ext uri="{FF2B5EF4-FFF2-40B4-BE49-F238E27FC236}">
                <a16:creationId xmlns:a16="http://schemas.microsoft.com/office/drawing/2014/main" id="{2A4362C1-4CBA-464D-98B4-208037B13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0BD527-6392-4B1C-AF80-C978B5C1B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7" y="1364858"/>
            <a:ext cx="2773419" cy="2145475"/>
          </a:xfrm>
          <a:prstGeom prst="rect">
            <a:avLst/>
          </a:prstGeom>
        </p:spPr>
      </p:pic>
      <p:sp>
        <p:nvSpPr>
          <p:cNvPr id="110" name="Round Diagonal Corner Rectangle 18">
            <a:extLst>
              <a:ext uri="{FF2B5EF4-FFF2-40B4-BE49-F238E27FC236}">
                <a16:creationId xmlns:a16="http://schemas.microsoft.com/office/drawing/2014/main" id="{DAC8B1B5-358F-4498-A98B-80EE307C2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5797B-37B2-4CE7-BF26-A6D4D4999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446" y="1093788"/>
            <a:ext cx="3208773" cy="2646939"/>
          </a:xfrm>
          <a:prstGeom prst="rect">
            <a:avLst/>
          </a:prstGeom>
        </p:spPr>
      </p:pic>
      <p:sp>
        <p:nvSpPr>
          <p:cNvPr id="112" name="Round Single Corner Rectangle 22">
            <a:extLst>
              <a:ext uri="{FF2B5EF4-FFF2-40B4-BE49-F238E27FC236}">
                <a16:creationId xmlns:a16="http://schemas.microsoft.com/office/drawing/2014/main" id="{AE9AA0E3-147E-4905-B268-5A9FFE34A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9C2EF1-91BF-4C00-971B-9E83DEAAB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020" y="1848619"/>
            <a:ext cx="2773419" cy="11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 상품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0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034ECD1-CCD7-4F56-BCD1-58E2C31F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dirty="0"/>
              <a:t>은행 수신과 여신 주요 상품  </a:t>
            </a:r>
          </a:p>
        </p:txBody>
      </p:sp>
      <p:sp>
        <p:nvSpPr>
          <p:cNvPr id="115" name="Round Single Corner Rectangle 4">
            <a:extLst>
              <a:ext uri="{FF2B5EF4-FFF2-40B4-BE49-F238E27FC236}">
                <a16:creationId xmlns:a16="http://schemas.microsoft.com/office/drawing/2014/main" id="{2A4362C1-4CBA-464D-98B4-208037B13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D3851B-B172-4A56-AEE1-00ED2A40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7" y="1147956"/>
            <a:ext cx="2773419" cy="2579279"/>
          </a:xfrm>
          <a:prstGeom prst="rect">
            <a:avLst/>
          </a:prstGeom>
        </p:spPr>
      </p:pic>
      <p:sp>
        <p:nvSpPr>
          <p:cNvPr id="117" name="Round Diagonal Corner Rectangle 18">
            <a:extLst>
              <a:ext uri="{FF2B5EF4-FFF2-40B4-BE49-F238E27FC236}">
                <a16:creationId xmlns:a16="http://schemas.microsoft.com/office/drawing/2014/main" id="{DAC8B1B5-358F-4498-A98B-80EE307C2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A98B4BFE-9236-4661-B4CB-A7E166B5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084" y="1093788"/>
            <a:ext cx="2773419" cy="2633447"/>
          </a:xfrm>
          <a:prstGeom prst="rect">
            <a:avLst/>
          </a:prstGeom>
        </p:spPr>
      </p:pic>
      <p:sp>
        <p:nvSpPr>
          <p:cNvPr id="119" name="Round Single Corner Rectangle 22">
            <a:extLst>
              <a:ext uri="{FF2B5EF4-FFF2-40B4-BE49-F238E27FC236}">
                <a16:creationId xmlns:a16="http://schemas.microsoft.com/office/drawing/2014/main" id="{AE9AA0E3-147E-4905-B268-5A9FFE34A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88F3D4-1305-4B06-AC17-0339CF756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020" y="1093788"/>
            <a:ext cx="2773419" cy="26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27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8CB2F4D-F781-4D49-8DD3-E45B4640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511" y="1113282"/>
            <a:ext cx="411215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주요 금리 예시</a:t>
            </a:r>
          </a:p>
        </p:txBody>
      </p:sp>
      <p:sp>
        <p:nvSpPr>
          <p:cNvPr id="213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A9F15B-2B41-403D-BAC1-AB7681F44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2" b="18655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1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 지급결제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7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3F37B30-35E5-4A3C-92CD-473580D4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446" y="618518"/>
            <a:ext cx="4242679" cy="147857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통화와 지급결제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3648B-1F44-4775-B38F-72BF726F0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29" r="-2" b="-2"/>
          <a:stretch/>
        </p:blipFill>
        <p:spPr>
          <a:xfrm>
            <a:off x="490875" y="488950"/>
            <a:ext cx="6510322" cy="2838449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544D76-9168-498A-9893-446F36911B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76" r="892" b="-1"/>
          <a:stretch/>
        </p:blipFill>
        <p:spPr>
          <a:xfrm>
            <a:off x="485826" y="3570289"/>
            <a:ext cx="6505895" cy="2870199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86F4E2-D9B6-4DA1-BD94-5BC3CC0E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2570" y="2268106"/>
            <a:ext cx="4178856" cy="3541714"/>
          </a:xfrm>
        </p:spPr>
        <p:txBody>
          <a:bodyPr>
            <a:normAutofit/>
          </a:bodyPr>
          <a:lstStyle/>
          <a:p>
            <a:r>
              <a:rPr lang="en-US" sz="1800" dirty="0"/>
              <a:t> </a:t>
            </a:r>
            <a:r>
              <a:rPr lang="ko-KR" altLang="en-US" sz="1800" dirty="0"/>
              <a:t>결제 수단으로 현금</a:t>
            </a:r>
            <a:r>
              <a:rPr lang="en-US" altLang="ko-KR" sz="1800" dirty="0"/>
              <a:t>, </a:t>
            </a:r>
            <a:r>
              <a:rPr lang="ko-KR" altLang="en-US" sz="1800" dirty="0"/>
              <a:t>전자화폐</a:t>
            </a:r>
            <a:r>
              <a:rPr lang="en-US" altLang="ko-KR" sz="1800" dirty="0"/>
              <a:t>, </a:t>
            </a:r>
            <a:r>
              <a:rPr lang="ko-KR" altLang="en-US" sz="1800" dirty="0"/>
              <a:t>디지털 통화</a:t>
            </a:r>
            <a:endParaRPr lang="en-US" altLang="ko-KR" sz="1800" dirty="0"/>
          </a:p>
          <a:p>
            <a:r>
              <a:rPr lang="ko-KR" altLang="en-US" sz="1800" dirty="0"/>
              <a:t>결제의 청산소는 한국은행 담당</a:t>
            </a:r>
            <a:endParaRPr lang="en-US" altLang="ko-KR" sz="1800" dirty="0"/>
          </a:p>
          <a:p>
            <a:r>
              <a:rPr lang="en-US" sz="1800" dirty="0"/>
              <a:t> </a:t>
            </a:r>
            <a:r>
              <a:rPr lang="ko-KR" altLang="en-US" sz="1800" dirty="0"/>
              <a:t>참여기관 시중은행</a:t>
            </a:r>
            <a:r>
              <a:rPr lang="en-US" altLang="ko-KR" sz="1800" dirty="0"/>
              <a:t>, </a:t>
            </a:r>
            <a:r>
              <a:rPr lang="ko-KR" altLang="en-US" sz="1800" dirty="0"/>
              <a:t>투자은행 등</a:t>
            </a:r>
            <a:endParaRPr lang="en-US" sz="18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6895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8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2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0B30B28-39AC-4D54-8BB4-C1619CCB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latinLnBrk="0"/>
            <a:r>
              <a:rPr lang="ko-KR" altLang="en-US" sz="4800" dirty="0">
                <a:solidFill>
                  <a:srgbClr val="FFFFFF"/>
                </a:solidFill>
              </a:rPr>
              <a:t>현행 주요 교환 수단</a:t>
            </a:r>
            <a:r>
              <a:rPr lang="en-US" altLang="ko-KR" sz="4800" dirty="0">
                <a:solidFill>
                  <a:srgbClr val="FFFFFF"/>
                </a:solidFill>
              </a:rPr>
              <a:t>(</a:t>
            </a:r>
            <a:r>
              <a:rPr lang="ko-KR" altLang="en-US" sz="4800" dirty="0">
                <a:solidFill>
                  <a:srgbClr val="FFFFFF"/>
                </a:solidFill>
              </a:rPr>
              <a:t>어음수표</a:t>
            </a:r>
            <a:r>
              <a:rPr lang="en-US" altLang="ko-KR" sz="4800" dirty="0">
                <a:solidFill>
                  <a:srgbClr val="FFFFFF"/>
                </a:solidFill>
              </a:rPr>
              <a:t>) </a:t>
            </a:r>
            <a:r>
              <a:rPr lang="ko-KR" altLang="en-US" sz="4800" dirty="0">
                <a:solidFill>
                  <a:srgbClr val="FFFFFF"/>
                </a:solidFill>
              </a:rPr>
              <a:t>흐름</a:t>
            </a:r>
          </a:p>
        </p:txBody>
      </p:sp>
      <p:sp useBgFill="1">
        <p:nvSpPr>
          <p:cNvPr id="293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B75974-70B2-44F0-A7F9-DCC35FCA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59" y="951493"/>
            <a:ext cx="4741821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36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155B3B4-CB21-40DC-892C-B2737ABE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dirty="0">
                <a:solidFill>
                  <a:srgbClr val="FFFFFF"/>
                </a:solidFill>
              </a:rPr>
              <a:t>플랫폼 서비스를 위한 </a:t>
            </a:r>
            <a:r>
              <a:rPr lang="ko-KR" altLang="en-US" sz="4800" dirty="0" err="1">
                <a:solidFill>
                  <a:srgbClr val="FFFFFF"/>
                </a:solidFill>
              </a:rPr>
              <a:t>오픈뱅킹</a:t>
            </a:r>
            <a:r>
              <a:rPr lang="ko-KR" altLang="en-US" sz="4800" dirty="0">
                <a:solidFill>
                  <a:srgbClr val="FFFFFF"/>
                </a:solidFill>
              </a:rPr>
              <a:t> </a:t>
            </a: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9BF4F8-B0A5-4FF7-9D59-72DB98B1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746125"/>
            <a:ext cx="9043987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ED045DE-42B4-4276-A06C-E625D7A2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263" y="2209800"/>
            <a:ext cx="442806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dirty="0"/>
              <a:t>왜 금융업에 인공지능이 필요한가</a:t>
            </a:r>
            <a:r>
              <a:rPr lang="en-US" altLang="ko-KR" sz="4800" dirty="0"/>
              <a:t>?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B6567-AD51-4936-B9ED-A418E2F24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331C9F-1C14-4F41-B11D-4CA63CA50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94" y="3806825"/>
            <a:ext cx="5529481" cy="2809770"/>
          </a:xfrm>
          <a:prstGeom prst="rect">
            <a:avLst/>
          </a:prstGeom>
        </p:spPr>
      </p:pic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F24EB0D9-6A9D-4DBC-AB7D-9327D2F29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EEB9D5-363E-4B08-B92A-7DFDBAD7C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113" y="305955"/>
            <a:ext cx="2680269" cy="3020291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7FFB7EA2-D46A-4E69-A631-6F6F9CA7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F0AA36-4889-4FDF-AA3D-46F12DCEB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212" y="527051"/>
            <a:ext cx="2762675" cy="24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5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E8D788-6A78-40FC-A18F-7011F98B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2253673"/>
            <a:ext cx="3281003" cy="1956377"/>
          </a:xfrm>
        </p:spPr>
        <p:txBody>
          <a:bodyPr anchor="b"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은행과 신용카드의 결합으로 다양한 지급결제 체계 구성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48C476-4636-42B3-A9B8-771F1E96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37" y="1125538"/>
            <a:ext cx="6112382" cy="1993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844E2-D593-44E9-AA62-43836E0B5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37" y="4389013"/>
            <a:ext cx="6018880" cy="1256503"/>
          </a:xfrm>
          <a:prstGeom prst="rect">
            <a:avLst/>
          </a:prstGeom>
        </p:spPr>
      </p:pic>
      <p:sp>
        <p:nvSpPr>
          <p:cNvPr id="3" name="십자형 2">
            <a:extLst>
              <a:ext uri="{FF2B5EF4-FFF2-40B4-BE49-F238E27FC236}">
                <a16:creationId xmlns:a16="http://schemas.microsoft.com/office/drawing/2014/main" id="{DC1C4BF6-9B19-4DBE-BBCA-FA646A75F2DD}"/>
              </a:ext>
            </a:extLst>
          </p:cNvPr>
          <p:cNvSpPr/>
          <p:nvPr/>
        </p:nvSpPr>
        <p:spPr>
          <a:xfrm>
            <a:off x="3878217" y="3295651"/>
            <a:ext cx="914400" cy="914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75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2B628C-EE3F-421B-9F6E-3194BA17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스마트 뱅킹</a:t>
            </a:r>
            <a:br>
              <a:rPr lang="en-US" altLang="ko-KR" sz="4400" dirty="0"/>
            </a:br>
            <a:r>
              <a:rPr lang="ko-KR" altLang="en-US" sz="4400" dirty="0"/>
              <a:t>서비스 경쟁</a:t>
            </a:r>
          </a:p>
        </p:txBody>
      </p:sp>
      <p:sp>
        <p:nvSpPr>
          <p:cNvPr id="246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F4EAC-74FB-4313-B8F8-17F00EB0F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" r="10815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43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09631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신용카드</a:t>
            </a:r>
            <a:r>
              <a:rPr lang="en-US" altLang="ko-KR" sz="6000" dirty="0"/>
              <a:t> </a:t>
            </a:r>
            <a:r>
              <a:rPr lang="ko-KR" altLang="en-US" sz="6000" dirty="0"/>
              <a:t>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45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신용카드 결제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2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신용카드 거래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39772B-30B9-40F2-BBFD-972D2D25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89" y="643467"/>
            <a:ext cx="5535023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59ACCB-4460-4C1B-B56B-3AFDE550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100">
                <a:solidFill>
                  <a:srgbClr val="FFFFFF"/>
                </a:solidFill>
              </a:rPr>
              <a:t>결제 수단으로 신용카드 확대</a:t>
            </a:r>
          </a:p>
        </p:txBody>
      </p:sp>
      <p:sp useBgFill="1">
        <p:nvSpPr>
          <p:cNvPr id="16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C39-0AB0-46A8-A722-867DD7E7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99854"/>
            <a:ext cx="6112382" cy="38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1.1 </a:t>
            </a:r>
            <a:r>
              <a:rPr lang="ko-KR" altLang="en-US" dirty="0">
                <a:solidFill>
                  <a:srgbClr val="FFFFFF"/>
                </a:solidFill>
              </a:rPr>
              <a:t>카드의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09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79E6EE1-DB78-4363-905F-34C7DA13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773" y="1113282"/>
            <a:ext cx="3992890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결제 수단 비교 </a:t>
            </a:r>
          </a:p>
        </p:txBody>
      </p:sp>
      <p:sp>
        <p:nvSpPr>
          <p:cNvPr id="10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E9173E-53DC-4086-97B6-9ABC4D97D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21" b="-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19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Group 5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69" name="Rectangle 10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00C099-5022-4BD6-8366-F0A357CB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09" y="1113282"/>
            <a:ext cx="4035753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>
                <a:solidFill>
                  <a:srgbClr val="FFFFFF"/>
                </a:solidFill>
              </a:rPr>
              <a:t>신용카드와 선불카드 이해하기</a:t>
            </a:r>
          </a:p>
        </p:txBody>
      </p:sp>
      <p:sp useBgFill="1">
        <p:nvSpPr>
          <p:cNvPr id="16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7A60C5-0257-4F9E-A219-5EAA5847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09516"/>
            <a:ext cx="6112382" cy="44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3F721-E4EA-4CF9-8C5C-CD56DC9E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체크카드와 신용카드 출금 방법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2BF543-711F-4E1D-969A-64CD978E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52" y="1137621"/>
            <a:ext cx="504385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6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851F6-9549-41D4-BAA0-39997CAC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금융업무에 빅데이터 </a:t>
            </a:r>
            <a:r>
              <a:rPr lang="en-US" altLang="ko-KR" dirty="0"/>
              <a:t>+ </a:t>
            </a:r>
            <a:r>
              <a:rPr lang="ko-KR" altLang="en-US" dirty="0"/>
              <a:t>인공지능의 결합된 </a:t>
            </a:r>
            <a:r>
              <a:rPr lang="ko-KR" altLang="en-US" dirty="0" err="1"/>
              <a:t>핀테크</a:t>
            </a:r>
            <a:r>
              <a:rPr lang="ko-KR" altLang="en-US" dirty="0"/>
              <a:t> 활성화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E632A5-17B5-4D37-8B71-4E436754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473286"/>
            <a:ext cx="2364317" cy="2588260"/>
          </a:xfrm>
          <a:prstGeom prst="rect">
            <a:avLst/>
          </a:prstGeom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C0CDB0-2B36-4568-A8F5-5F109D16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68" y="473286"/>
            <a:ext cx="2702542" cy="27398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C6A930-CA02-4612-86D2-66D7B9624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559" y="3474720"/>
            <a:ext cx="5742131" cy="3291840"/>
          </a:xfrm>
          <a:prstGeom prst="rect">
            <a:avLst/>
          </a:prstGeom>
        </p:spPr>
      </p:pic>
      <p:sp>
        <p:nvSpPr>
          <p:cNvPr id="46" name="내용 개체 틀 45">
            <a:extLst>
              <a:ext uri="{FF2B5EF4-FFF2-40B4-BE49-F238E27FC236}">
                <a16:creationId xmlns:a16="http://schemas.microsoft.com/office/drawing/2014/main" id="{19CE4ABD-9358-4300-B315-B43A135C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255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B28D64-F6B0-499B-9F75-DC2EFC5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6A80CD-0730-4634-8706-0D6FC5EE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76EE86-93A7-4F51-A66C-BEEF9898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36491"/>
            <a:ext cx="6844045" cy="47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1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DEFFE2-095C-4A80-89B4-CB2ABA61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AA17-FB12-4A1B-A51B-35C647E5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A13DDAD-8C45-4989-8D9D-02421F12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72961"/>
            <a:ext cx="6844045" cy="35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325268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다양한 온라인 보험회사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37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F52033-35FC-4A3D-8A28-9A8AEBF4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생명보험의 온라인 판매 신장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3507E-439E-42FC-8F90-7FC644F8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2A6BFE-FA2C-4EE6-AF02-E8DE90F1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5" y="654049"/>
            <a:ext cx="6029710" cy="2895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4D3EE-1D2B-46EA-AF4A-33490CB60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51" y="3811588"/>
            <a:ext cx="6040741" cy="23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E25895-9D15-4BBF-BEA1-9E3CF8D2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손해보험 온라인 시장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980B0-23BD-4805-A36E-527862E6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0C88A8C-1611-4811-89AC-90D48568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71" y="643467"/>
            <a:ext cx="6180138" cy="3377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354947-46BF-4204-BBD2-112CB1FA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09" y="4210051"/>
            <a:ext cx="5905500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AB0103-5C75-4B2F-AA3A-97D76425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보험사 신설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3A8F8-BF43-43E6-8490-9CA41EEAF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DF8161-038B-435F-985E-B5438C21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80" y="395473"/>
            <a:ext cx="3941836" cy="2864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F1F66-9E1D-438B-A117-19C3A346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711" y="1668293"/>
            <a:ext cx="3803939" cy="4333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5F14D-5413-4ABA-B076-C5F09552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779" y="3429000"/>
            <a:ext cx="3941837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10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762D72-17AB-4A84-85DC-EA54676B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보험사 설립 경쟁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0F1B84-3DC6-4DA0-ACEC-FEB0BAEEA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FB94DD-85AB-434A-93A7-186C0C17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57570"/>
            <a:ext cx="6844045" cy="53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F3D1EA-19FE-4ECB-BBA6-FBF636C9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인공지능과 결합한 시스템 구성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9D7B1D-4DB5-46D7-84CD-90DD857A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6ACFEE-E9F5-4F44-8B7D-6E906F74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21" y="643467"/>
            <a:ext cx="5844159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9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066649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</a:t>
            </a:r>
            <a:r>
              <a:rPr lang="ko-KR" altLang="en-US" sz="6000" dirty="0" err="1"/>
              <a:t>페이사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52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err="1">
                <a:solidFill>
                  <a:srgbClr val="FFFFFF"/>
                </a:solidFill>
              </a:rPr>
              <a:t>핀테크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9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5B75B4-E5FD-4F06-A8B6-F0F5DEF4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글로벌 </a:t>
            </a:r>
            <a:r>
              <a:rPr lang="en-US" altLang="ko-KR" sz="3200" dirty="0" err="1">
                <a:solidFill>
                  <a:srgbClr val="FFFFFF"/>
                </a:solidFill>
              </a:rPr>
              <a:t>iT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r>
              <a:rPr lang="ko-KR" altLang="en-US" sz="3200" dirty="0">
                <a:solidFill>
                  <a:srgbClr val="FFFFFF"/>
                </a:solidFill>
              </a:rPr>
              <a:t>공룡기업들은 왜 금융기업들과 협업을 하는가</a:t>
            </a:r>
            <a:r>
              <a:rPr lang="en-US" altLang="ko-KR" sz="3200" dirty="0">
                <a:solidFill>
                  <a:srgbClr val="FFFFFF"/>
                </a:solidFill>
              </a:rPr>
              <a:t>? …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8F97D-80C7-46AA-8F35-7029B298A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8DE6C7-EDA1-472D-8C87-D12F62AD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80" y="593779"/>
            <a:ext cx="7414083" cy="1503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C4E0A6-B522-4DA8-A377-921AFE4F3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18" y="2366963"/>
            <a:ext cx="3686288" cy="3868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59C17F-1D2F-48A0-AF75-D1BE56C5C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269" y="2394172"/>
            <a:ext cx="3523593" cy="38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3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6B9D9-DDA9-432F-A58C-DBDAAA8E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44A94-30DE-4539-8B03-A116B062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C6382A-79A5-424A-9342-F6BAEFC2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707182"/>
            <a:ext cx="6844045" cy="34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7D2325-8471-4A18-BAD1-DAA6FD5A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서비스 기업들도 금융업무 진출 교두보 확보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EDA9D2-F641-4FAA-B91D-03A1431C6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B5DE76-D341-434C-B568-1C012DC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67641"/>
            <a:ext cx="6844045" cy="39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8BB502-A72A-459F-BBFD-7222A514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선불카드 서비스 추이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B2307-FE56-4638-BA10-9E64AA665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778318-B43C-41C8-8505-2366F370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47870"/>
            <a:ext cx="6844045" cy="41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85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E3B13-E8B7-4FED-8D05-95D64A66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/>
              <a:t>다양한 지급수단 서비스 경쟁 </a:t>
            </a:r>
          </a:p>
        </p:txBody>
      </p:sp>
      <p:sp>
        <p:nvSpPr>
          <p:cNvPr id="19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ACBE7A-A33F-4E22-803D-F817F436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130161"/>
            <a:ext cx="5578764" cy="2980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C626D-CBD9-4D22-B196-AEF08762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79" y="4315034"/>
            <a:ext cx="5181599" cy="14128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8663D5-1918-4C45-ACD5-A44C9FC2C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1621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EBC80D-3E66-4B88-A93F-99481557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r>
              <a:rPr lang="ko-KR" altLang="en-US" sz="3200" dirty="0">
                <a:solidFill>
                  <a:srgbClr val="FFFFFF"/>
                </a:solidFill>
              </a:rPr>
              <a:t> 결제 산업의 확장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38641-ADA1-4AF6-8BF0-DBEECF30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D9A87BE-F233-4B05-8430-E9468270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42548"/>
            <a:ext cx="6844045" cy="4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4B4CDB-FDE9-4EE4-B01A-3A974266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다양한 글로벌 </a:t>
            </a:r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r>
              <a:rPr lang="ko-KR" altLang="en-US" sz="3200" dirty="0">
                <a:solidFill>
                  <a:srgbClr val="FFFFFF"/>
                </a:solidFill>
              </a:rPr>
              <a:t> 기업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3E536E-06BB-4480-B312-3C22E824E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DDCB030-711F-403E-BADA-7401FC0E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691" y="643467"/>
            <a:ext cx="435021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페이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다양한 </a:t>
            </a:r>
            <a:r>
              <a:rPr lang="ko-KR" altLang="en-US" sz="2800" dirty="0" err="1">
                <a:solidFill>
                  <a:srgbClr val="FFFFFF"/>
                </a:solidFill>
              </a:rPr>
              <a:t>채널별</a:t>
            </a:r>
            <a:r>
              <a:rPr lang="ko-KR" altLang="en-US" sz="2800" dirty="0">
                <a:solidFill>
                  <a:srgbClr val="FFFFFF"/>
                </a:solidFill>
              </a:rPr>
              <a:t> 결제 처리 흐름 </a:t>
            </a:r>
          </a:p>
        </p:txBody>
      </p:sp>
      <p:sp useBgFill="1">
        <p:nvSpPr>
          <p:cNvPr id="59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C7729-97D4-4988-97BC-8EF339FD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2" y="925087"/>
            <a:ext cx="6112382" cy="30039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24A50-7EC9-408F-8D1E-805735240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78" y="4021138"/>
            <a:ext cx="6112382" cy="18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147F62A-68FC-43B2-8B1F-5D3F848B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충전금</a:t>
            </a:r>
            <a:r>
              <a:rPr lang="ko-KR" altLang="en-US" sz="3200" dirty="0">
                <a:solidFill>
                  <a:srgbClr val="FFFFFF"/>
                </a:solidFill>
              </a:rPr>
              <a:t>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56513-F866-4DC3-8D1C-2CF26B19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6305849-FE2E-47E0-B087-2AB69BEE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4" y="643467"/>
            <a:ext cx="6492501" cy="2626205"/>
          </a:xfrm>
          <a:prstGeom prst="rect">
            <a:avLst/>
          </a:prstGeom>
        </p:spPr>
      </p:pic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78217374-9A3B-4279-BC9B-9FEB0EB3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46" y="3429000"/>
            <a:ext cx="6529692" cy="31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248FE-91D2-4E54-ACD2-DB50571C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결제 기업 시장 확대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3F2C3-9C1C-4B2A-9250-71659FC2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5DD03B-A25D-4C82-8BC9-38D719FA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20813"/>
            <a:ext cx="684404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0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E42E6C-06A8-4FF2-A8A2-9C88EE6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</a:rPr>
              <a:t>IT </a:t>
            </a:r>
            <a:r>
              <a:rPr lang="ko-KR" altLang="en-US" sz="3200" dirty="0">
                <a:solidFill>
                  <a:srgbClr val="FFFFFF"/>
                </a:solidFill>
              </a:rPr>
              <a:t>기업의 결제서비스 시장을 진출하는가</a:t>
            </a:r>
            <a:r>
              <a:rPr lang="en-US" altLang="ko-KR" sz="3200" dirty="0">
                <a:solidFill>
                  <a:srgbClr val="FFFFFF"/>
                </a:solidFill>
              </a:rPr>
              <a:t>? </a:t>
            </a:r>
            <a:r>
              <a:rPr lang="ko-KR" altLang="en-US" sz="32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314334-31E7-4CB2-B7FD-A0F0F6F2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2C0B3A5-D3C6-41F8-A2B1-771499F4E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90" y="838200"/>
            <a:ext cx="4268774" cy="3567545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069F8B-2DDD-4217-91DB-178A98837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4" r="13689" b="2"/>
          <a:stretch/>
        </p:blipFill>
        <p:spPr>
          <a:xfrm>
            <a:off x="7787143" y="3357609"/>
            <a:ext cx="4166732" cy="2913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52E0A9-3BA2-4045-AB70-C68EF6692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066" y="3149600"/>
            <a:ext cx="1526825" cy="12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09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5B7827-C1CC-40A7-95E5-B2F1AAF8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자영업자를 위한 공공 결제  서비스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53CD2-17C2-47BB-BE18-FAB61EDC3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DDBFDE-FD73-4450-BB14-E5E41795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74107"/>
            <a:ext cx="6844045" cy="47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7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생활금융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7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06CA5B1-BEFF-4D01-AEC2-DBCDF103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생활금융 플랫폼으로 진화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4DE82-ACD9-4E35-966D-86834AE31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26C699C-C595-49F0-BAF6-F874E5C3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90" y="288529"/>
            <a:ext cx="6844045" cy="3404394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77FD62C-E725-4069-AFE9-60EC793B8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0" y="3790156"/>
            <a:ext cx="6824995" cy="28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9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928369-1007-49CE-AD30-4E526318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생활금융 플랫폼 내에서의 생활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6238BD-ECB1-4CA9-BCE8-BACA60D38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6AF2EB-8BAD-4256-85A0-62C5B4AA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282" y="249382"/>
            <a:ext cx="7489868" cy="63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09A3C9-FAD5-4B17-A6F5-43EE3F64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생활금융서비스 확대로 은행 업무 서비스 제공 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37FED-EC9C-4AF2-8293-CE706D9F9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A2DBC6-A379-4B8D-A0D3-2DABE24C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84" y="504429"/>
            <a:ext cx="4334758" cy="2972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A44A1B-EF9F-428B-8FCD-AB899EA1B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97" y="3790156"/>
            <a:ext cx="4460153" cy="25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7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745" y="963613"/>
            <a:ext cx="6844145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P2P </a:t>
            </a:r>
            <a:r>
              <a:rPr lang="ko-KR" altLang="en-US" sz="6000" dirty="0"/>
              <a:t>대출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56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785CEB-016C-48EA-AEB4-EF77EAD3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대출 취급하는 새로운 기업의 탄생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C6127-7080-4581-B57D-30E97C38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31814B-C1BF-412E-A04B-9A32336F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51" y="432027"/>
            <a:ext cx="6844045" cy="2941329"/>
          </a:xfrm>
          <a:prstGeom prst="rect">
            <a:avLst/>
          </a:prstGeom>
        </p:spPr>
      </p:pic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88A2BD1-8600-4A34-8BFE-BC4A9E7F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617" y="3556979"/>
            <a:ext cx="6936479" cy="286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9871E2-2C72-423E-8992-5637E46E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대출 시장의 다양성 확대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CFA24-6EC8-4C8F-B5A7-D2CE8A2C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C507EA-8C4A-4C92-8C58-9323C4EE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84750"/>
            <a:ext cx="6844045" cy="38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343740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빅데이터와 인공지능 을 반영한 </a:t>
            </a:r>
            <a:r>
              <a:rPr lang="en-US" altLang="ko-KR" sz="6000" dirty="0"/>
              <a:t>FDS</a:t>
            </a:r>
            <a:r>
              <a:rPr lang="ko-KR" altLang="en-US" sz="6000" dirty="0"/>
              <a:t>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33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6315865-A66D-40FA-AAA9-12EEB99A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281048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빅데이터와 인공지능 서비스를 위한 플랫폼 을 도입한 사기탐지 체계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51882A3-ACEA-4209-9405-0376BAA0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40" y="447555"/>
            <a:ext cx="6844045" cy="29564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1A6E46-DA10-42AB-A2B3-B65D750B3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285" y="3851564"/>
            <a:ext cx="6568502" cy="2750927"/>
          </a:xfrm>
          <a:prstGeom prst="rect">
            <a:avLst/>
          </a:prstGeom>
        </p:spPr>
      </p:pic>
      <p:sp>
        <p:nvSpPr>
          <p:cNvPr id="8" name="십자형 7">
            <a:extLst>
              <a:ext uri="{FF2B5EF4-FFF2-40B4-BE49-F238E27FC236}">
                <a16:creationId xmlns:a16="http://schemas.microsoft.com/office/drawing/2014/main" id="{BC6CD126-D3B9-43F7-BB94-39B63F03ACF1}"/>
              </a:ext>
            </a:extLst>
          </p:cNvPr>
          <p:cNvSpPr/>
          <p:nvPr/>
        </p:nvSpPr>
        <p:spPr>
          <a:xfrm>
            <a:off x="7688262" y="3067823"/>
            <a:ext cx="914400" cy="914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24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E2B052-8835-46AD-8A27-3B879BE0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금융과 인공지능을 결합한 서비스 제공업체 탄생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E17B1E-E7C6-4D64-AC55-406E21BAB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7373CA-1821-4587-B1EF-EC9AD858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74" y="1990726"/>
            <a:ext cx="3450189" cy="3211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FC55-B350-4885-9DFF-18C49EEE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46" y="3556069"/>
            <a:ext cx="3834797" cy="2937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5A5164-7EC4-4D1E-85E0-6A78479E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490" y="452220"/>
            <a:ext cx="3834797" cy="29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8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부정 거래 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612A3-E915-4F66-B5EC-9BA0E8BE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금융권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도입 실효성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0B0B50-AB11-41E6-9493-D1B4DD62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9119A0F-BBBD-44DE-A3B4-668DAB54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05" y="319842"/>
            <a:ext cx="3870420" cy="30291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DE2639-E25E-4C09-835D-954CC348A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19" y="380568"/>
            <a:ext cx="3744186" cy="2893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FE22E8-83F7-44DA-AB7B-11DBAB1DA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821" y="3385237"/>
            <a:ext cx="7889184" cy="34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A50E03-D86C-404F-98F0-366C0934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부정 거래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이슈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4CDC8-C163-4474-8830-122552F9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13325C-4B7D-46B7-934F-C6CA49CA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933" y="346983"/>
            <a:ext cx="3979331" cy="30049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BFB68F-5F84-4EE3-80F1-9B367C75B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40" y="3428999"/>
            <a:ext cx="3986140" cy="3238469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87078A55-560E-4963-BF9A-7FB18A10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324" y="346983"/>
            <a:ext cx="3466551" cy="619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대출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8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1BE1FB-044A-4E10-98EA-3DF0F1FE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사기 대출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처리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AC778-7CF9-455D-B110-0B62D6841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DE896CD5-AFC9-47FB-8832-5D256DA0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29" y="3241109"/>
            <a:ext cx="3174808" cy="3320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336760-B895-43E0-B325-52D50A058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805" y="618517"/>
            <a:ext cx="3174807" cy="2457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716912-7273-4C4F-9B89-C32F40680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188" y="2402824"/>
            <a:ext cx="4370687" cy="295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F087F-29D9-45E6-8F46-3853FD399913}"/>
              </a:ext>
            </a:extLst>
          </p:cNvPr>
          <p:cNvSpPr txBox="1"/>
          <p:nvPr/>
        </p:nvSpPr>
        <p:spPr>
          <a:xfrm>
            <a:off x="8230676" y="2033492"/>
            <a:ext cx="30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머신러닝 딥러닝 탐지 시점</a:t>
            </a:r>
          </a:p>
        </p:txBody>
      </p:sp>
    </p:spTree>
    <p:extLst>
      <p:ext uri="{BB962C8B-B14F-4D97-AF65-F5344CB8AC3E}">
        <p14:creationId xmlns:p14="http://schemas.microsoft.com/office/powerpoint/2010/main" val="279862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41B180-D526-4008-8BF1-2F94F26D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기업 사기대출 예시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4EC540-EF9B-457F-B02D-A52AA408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77" y="1137621"/>
            <a:ext cx="3970804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6A9DF7-D610-44A0-9487-BE625A70B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6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AA165F-F2FF-4130-B896-2707CBE1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서민을 위한 </a:t>
            </a:r>
            <a:r>
              <a:rPr lang="en-US" altLang="ko-KR" sz="3200" dirty="0">
                <a:solidFill>
                  <a:srgbClr val="FFFFFF"/>
                </a:solidFill>
              </a:rPr>
              <a:t>P2P </a:t>
            </a:r>
            <a:r>
              <a:rPr lang="ko-KR" altLang="en-US" sz="3200" dirty="0">
                <a:solidFill>
                  <a:srgbClr val="FFFFFF"/>
                </a:solidFill>
              </a:rPr>
              <a:t>대출이 기존 은행 대출시장을  잠식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511D61-4B91-4FE3-9911-882164379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406E39-F2E0-4561-8D58-52CC6498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40" y="447940"/>
            <a:ext cx="6734175" cy="3582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02E32-82DF-45C7-9D1F-23B394710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0" y="4210052"/>
            <a:ext cx="6734175" cy="25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6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1FA78B-8B78-4BF2-8838-EDE89C6D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228170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플랫폼으로 진화하는 금융서비스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E5ADBD-0043-4504-8ACB-5826502F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65553"/>
            <a:ext cx="6844045" cy="47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500</Words>
  <Application>Microsoft Office PowerPoint</Application>
  <PresentationFormat>와이드스크린</PresentationFormat>
  <Paragraphs>85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0" baseType="lpstr">
      <vt:lpstr>HelveticaNeue</vt:lpstr>
      <vt:lpstr>Dotum</vt:lpstr>
      <vt:lpstr>Arial</vt:lpstr>
      <vt:lpstr>Tw Cen MT</vt:lpstr>
      <vt:lpstr>회로</vt:lpstr>
      <vt:lpstr>4차 산업혁명 시대의 금융서비스 변화</vt:lpstr>
      <vt:lpstr>금융환경 변화</vt:lpstr>
      <vt:lpstr>왜 금융업에 인공지능이 필요한가? </vt:lpstr>
      <vt:lpstr>금융업무에 빅데이터 + 인공지능의 결합된 핀테크 활성화 </vt:lpstr>
      <vt:lpstr>글로벌 iT 공룡기업들은 왜 금융기업들과 협업을 하는가? …</vt:lpstr>
      <vt:lpstr>IT 기업의 결제서비스 시장을 진출하는가?  </vt:lpstr>
      <vt:lpstr>금융과 인공지능을 결합한 서비스 제공업체 탄생 </vt:lpstr>
      <vt:lpstr>서민을 위한 P2P 대출이 기존 은행 대출시장을  잠식</vt:lpstr>
      <vt:lpstr>디지털 플랫폼으로 진화하는 금융서비스</vt:lpstr>
      <vt:lpstr>암호화폐를 사용하는 결제 플랫폼 시장 생성하는 IT 기업과 중앙은행들</vt:lpstr>
      <vt:lpstr>은행 이해하기</vt:lpstr>
      <vt:lpstr>중앙은행이란?</vt:lpstr>
      <vt:lpstr>중앙은행과  일반은행 </vt:lpstr>
      <vt:lpstr>중앙은행의 디지털화폐 발행  </vt:lpstr>
      <vt:lpstr>일반 은행의 다양한 분류</vt:lpstr>
      <vt:lpstr>상업은행(Commercial Bank)  </vt:lpstr>
      <vt:lpstr>투자은행(Investment Bank) </vt:lpstr>
      <vt:lpstr>상업투자은행(CIB)</vt:lpstr>
      <vt:lpstr>유니버셜 은행(Universal Bank) </vt:lpstr>
      <vt:lpstr>인터넷전문 은행</vt:lpstr>
      <vt:lpstr>새로운 은행 출현</vt:lpstr>
      <vt:lpstr>세계적인 인터넷 전문은행</vt:lpstr>
      <vt:lpstr>은행 상품</vt:lpstr>
      <vt:lpstr>은행 수신과 여신 주요 상품  </vt:lpstr>
      <vt:lpstr>주요 금리 예시</vt:lpstr>
      <vt:lpstr>은행 지급결제</vt:lpstr>
      <vt:lpstr>통화와 지급결제</vt:lpstr>
      <vt:lpstr>현행 주요 교환 수단(어음수표) 흐름</vt:lpstr>
      <vt:lpstr>플랫폼 서비스를 위한 오픈뱅킹 </vt:lpstr>
      <vt:lpstr>은행과 신용카드의 결합으로 다양한 지급결제 체계 구성 </vt:lpstr>
      <vt:lpstr>스마트 뱅킹 서비스 경쟁</vt:lpstr>
      <vt:lpstr>신용카드 이해하기</vt:lpstr>
      <vt:lpstr>신용카드 결제 </vt:lpstr>
      <vt:lpstr>신용카드 거래</vt:lpstr>
      <vt:lpstr>결제 수단으로 신용카드 확대</vt:lpstr>
      <vt:lpstr>1.1 카드의 종류</vt:lpstr>
      <vt:lpstr>결제 수단 비교 </vt:lpstr>
      <vt:lpstr>신용카드와 선불카드 이해하기</vt:lpstr>
      <vt:lpstr>체크카드와 신용카드 출금 방법 </vt:lpstr>
      <vt:lpstr>PowerPoint 프레젠테이션</vt:lpstr>
      <vt:lpstr>PowerPoint 프레젠테이션</vt:lpstr>
      <vt:lpstr>다양한 온라인 보험회사</vt:lpstr>
      <vt:lpstr>생명보험의 온라인 판매 신장</vt:lpstr>
      <vt:lpstr>손해보험 온라인 시장 확대</vt:lpstr>
      <vt:lpstr>디지털 보험사 신설</vt:lpstr>
      <vt:lpstr>디지털 보험사 설립 경쟁</vt:lpstr>
      <vt:lpstr>인공지능과 결합한 시스템 구성</vt:lpstr>
      <vt:lpstr>핀테크 : 페이사</vt:lpstr>
      <vt:lpstr>핀테크</vt:lpstr>
      <vt:lpstr>핀테크</vt:lpstr>
      <vt:lpstr>서비스 기업들도 금융업무 진출 교두보 확보</vt:lpstr>
      <vt:lpstr>선불카드 서비스 추이</vt:lpstr>
      <vt:lpstr>다양한 지급수단 서비스 경쟁 </vt:lpstr>
      <vt:lpstr>핀테크 결제 산업의 확장 </vt:lpstr>
      <vt:lpstr>다양한 글로벌 핀테크 기업</vt:lpstr>
      <vt:lpstr>페이</vt:lpstr>
      <vt:lpstr>다양한 채널별 결제 처리 흐름 </vt:lpstr>
      <vt:lpstr>충전금 확대</vt:lpstr>
      <vt:lpstr>결제 기업 시장 확대 </vt:lpstr>
      <vt:lpstr>자영업자를 위한 공공 결제  서비스 등장</vt:lpstr>
      <vt:lpstr>생활금융 서비스</vt:lpstr>
      <vt:lpstr>생활금융 플랫폼으로 진화</vt:lpstr>
      <vt:lpstr>생활금융 플랫폼 내에서의 생활 </vt:lpstr>
      <vt:lpstr>생활금융서비스 확대로 은행 업무 서비스 제공  </vt:lpstr>
      <vt:lpstr>핀테크 : P2P 대출</vt:lpstr>
      <vt:lpstr>대출 취급하는 새로운 기업의 탄생</vt:lpstr>
      <vt:lpstr>대출 시장의 다양성 확대</vt:lpstr>
      <vt:lpstr>빅데이터와 인공지능 을 반영한 FDS서비스</vt:lpstr>
      <vt:lpstr>빅데이터와 인공지능 서비스를 위한 플랫폼 을 도입한 사기탐지 체계 </vt:lpstr>
      <vt:lpstr>부정 거래 탐지</vt:lpstr>
      <vt:lpstr>금융권 FDS 도입 실효성 </vt:lpstr>
      <vt:lpstr>부정 거래 FDS 이슈 </vt:lpstr>
      <vt:lpstr>대출 사기탐지</vt:lpstr>
      <vt:lpstr>사기 대출 FDS 처리 </vt:lpstr>
      <vt:lpstr>기업 사기대출 예시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4차 산업혁명을 위한 금융</dc:title>
  <dc:creator>문 용준</dc:creator>
  <cp:lastModifiedBy>문 용준</cp:lastModifiedBy>
  <cp:revision>4</cp:revision>
  <dcterms:created xsi:type="dcterms:W3CDTF">2020-07-13T19:30:40Z</dcterms:created>
  <dcterms:modified xsi:type="dcterms:W3CDTF">2020-07-13T19:48:02Z</dcterms:modified>
</cp:coreProperties>
</file>